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160F2-BCED-487E-9E94-8F3271147103}" type="datetimeFigureOut">
              <a:rPr lang="pl-PL" smtClean="0"/>
              <a:pPr/>
              <a:t>21.12.2021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2F61B-2929-409E-BB8A-A9DA57729B6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F61B-2929-409E-BB8A-A9DA57729B6C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F61B-2929-409E-BB8A-A9DA57729B6C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AA20C28-F7AC-49CD-B117-2AD6AB8E4AC1}" type="datetimeFigureOut">
              <a:rPr lang="pl-PL" smtClean="0"/>
              <a:pPr/>
              <a:t>21.12.2021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FC79DCA-E2CB-403C-A142-1C6A6D7B8C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0C28-F7AC-49CD-B117-2AD6AB8E4AC1}" type="datetimeFigureOut">
              <a:rPr lang="pl-PL" smtClean="0"/>
              <a:pPr/>
              <a:t>21.12.2021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9DCA-E2CB-403C-A142-1C6A6D7B8C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0C28-F7AC-49CD-B117-2AD6AB8E4AC1}" type="datetimeFigureOut">
              <a:rPr lang="pl-PL" smtClean="0"/>
              <a:pPr/>
              <a:t>21.12.2021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9DCA-E2CB-403C-A142-1C6A6D7B8C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AA20C28-F7AC-49CD-B117-2AD6AB8E4AC1}" type="datetimeFigureOut">
              <a:rPr lang="pl-PL" smtClean="0"/>
              <a:pPr/>
              <a:t>21.12.2021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9DCA-E2CB-403C-A142-1C6A6D7B8C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AA20C28-F7AC-49CD-B117-2AD6AB8E4AC1}" type="datetimeFigureOut">
              <a:rPr lang="pl-PL" smtClean="0"/>
              <a:pPr/>
              <a:t>21.12.2021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FC79DCA-E2CB-403C-A142-1C6A6D7B8CB9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A20C28-F7AC-49CD-B117-2AD6AB8E4AC1}" type="datetimeFigureOut">
              <a:rPr lang="pl-PL" smtClean="0"/>
              <a:pPr/>
              <a:t>21.12.2021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FC79DCA-E2CB-403C-A142-1C6A6D7B8C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AA20C28-F7AC-49CD-B117-2AD6AB8E4AC1}" type="datetimeFigureOut">
              <a:rPr lang="pl-PL" smtClean="0"/>
              <a:pPr/>
              <a:t>21.12.2021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FC79DCA-E2CB-403C-A142-1C6A6D7B8C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0C28-F7AC-49CD-B117-2AD6AB8E4AC1}" type="datetimeFigureOut">
              <a:rPr lang="pl-PL" smtClean="0"/>
              <a:pPr/>
              <a:t>21.12.2021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9DCA-E2CB-403C-A142-1C6A6D7B8C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A20C28-F7AC-49CD-B117-2AD6AB8E4AC1}" type="datetimeFigureOut">
              <a:rPr lang="pl-PL" smtClean="0"/>
              <a:pPr/>
              <a:t>21.12.2021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FC79DCA-E2CB-403C-A142-1C6A6D7B8C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AA20C28-F7AC-49CD-B117-2AD6AB8E4AC1}" type="datetimeFigureOut">
              <a:rPr lang="pl-PL" smtClean="0"/>
              <a:pPr/>
              <a:t>21.12.2021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FC79DCA-E2CB-403C-A142-1C6A6D7B8C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AA20C28-F7AC-49CD-B117-2AD6AB8E4AC1}" type="datetimeFigureOut">
              <a:rPr lang="pl-PL" smtClean="0"/>
              <a:pPr/>
              <a:t>21.12.2021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FC79DCA-E2CB-403C-A142-1C6A6D7B8C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AA20C28-F7AC-49CD-B117-2AD6AB8E4AC1}" type="datetimeFigureOut">
              <a:rPr lang="pl-PL" smtClean="0"/>
              <a:pPr/>
              <a:t>21.12.2021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FC79DCA-E2CB-403C-A142-1C6A6D7B8CB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Bajkoterapia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 rot="21340034">
            <a:off x="341634" y="5301188"/>
            <a:ext cx="8005175" cy="1286421"/>
          </a:xfrm>
        </p:spPr>
        <p:txBody>
          <a:bodyPr>
            <a:normAutofit fontScale="92500"/>
          </a:bodyPr>
          <a:lstStyle/>
          <a:p>
            <a:r>
              <a:rPr lang="pl-PL" dirty="0" err="1" smtClean="0"/>
              <a:t>Bajkoterapia</a:t>
            </a:r>
            <a:r>
              <a:rPr lang="pl-PL" dirty="0" smtClean="0"/>
              <a:t> w ostatnim czasie staje się coraz bardziej popularna, zwłaszcza teraz w okresie pandemii- bajki są wykorzystywane przez pedagogów, psychologów i terapeutów w celu wsparcia rodziców, opiekunów i przede wszystkim samych dzieci.</a:t>
            </a:r>
          </a:p>
          <a:p>
            <a:r>
              <a:rPr lang="pl-PL" dirty="0" smtClean="0"/>
              <a:t>Rodzice często również sami sięgają po bajki terapeutyczne, które  nazywane także </a:t>
            </a:r>
            <a:r>
              <a:rPr lang="pl-PL" dirty="0" err="1" smtClean="0"/>
              <a:t>bajkami-pomagajkami</a:t>
            </a:r>
            <a:r>
              <a:rPr lang="pl-PL" dirty="0" smtClean="0"/>
              <a:t>, i na dobre zagościły w literaturze dziecięcej. </a:t>
            </a:r>
            <a:r>
              <a:rPr lang="pl-PL" dirty="0" err="1" smtClean="0"/>
              <a:t>Bajkoterapia</a:t>
            </a:r>
            <a:r>
              <a:rPr lang="pl-PL" dirty="0" smtClean="0"/>
              <a:t> jest ważną metodą wspierania i oddziaływania terapeutycznego we wczesnych okresach rozwoju dziecka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9922" r="9922"/>
          <a:stretch>
            <a:fillRect/>
          </a:stretch>
        </p:blipFill>
        <p:spPr bwMode="auto">
          <a:xfrm>
            <a:off x="2143108" y="1000108"/>
            <a:ext cx="5417831" cy="405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bajkoterapia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285852" y="714357"/>
            <a:ext cx="41434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/>
              <a:t>Bajki terapeutyczne pomagają dziecku w przezwyciężaniu lęków oraz w radzeniu sobie w różnych sytuacjach. Wiele przeżyć, które dla dzieci są bardzo trudne, dorosłym mogą wydawać się błahe. Bajki terapeutyczne służą pomocą także opiekunom, którzy chcą lub też niejako zmuszeni są  przepracować z dzieckiem poszczególne tematy, a nie wiedzą, jak to zrobić. Te bajki mają szczególną moc, one naprawdę pomagają.</a:t>
            </a:r>
          </a:p>
          <a:p>
            <a:r>
              <a:rPr lang="pl-PL" sz="1600" dirty="0" smtClean="0"/>
              <a:t>Bajki terapeutyczne są jedną z metod pomagających dzieciom w wieku 4-9 lat radzić sobie w trudnych sytuacjach. Starsze dzieci mogą być również odbiorcami bajek. Jest to bardzo atrakcyjna forma przekazu.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71612"/>
            <a:ext cx="3071834" cy="257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bajkoterapia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 rot="656791">
            <a:off x="3527217" y="667090"/>
            <a:ext cx="458380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dirty="0" smtClean="0"/>
              <a:t>Oprócz niezaprzeczalnych walorów kształcących i wychowujących, bajki</a:t>
            </a:r>
            <a:br>
              <a:rPr lang="pl-PL" dirty="0" smtClean="0"/>
            </a:br>
            <a:r>
              <a:rPr lang="pl-PL" dirty="0" smtClean="0"/>
              <a:t>i baśnie mają również znaczenie terapeutyczne. Zaobserwowano, że silnie</a:t>
            </a:r>
            <a:br>
              <a:rPr lang="pl-PL" dirty="0" smtClean="0"/>
            </a:br>
            <a:r>
              <a:rPr lang="pl-PL" dirty="0" err="1" smtClean="0"/>
              <a:t>oddziaływują</a:t>
            </a:r>
            <a:r>
              <a:rPr lang="pl-PL" dirty="0" smtClean="0"/>
              <a:t> na emocje, bo mówią o sytuacjach trudnych z którymi dziecko</a:t>
            </a:r>
            <a:br>
              <a:rPr lang="pl-PL" dirty="0" smtClean="0"/>
            </a:br>
            <a:r>
              <a:rPr lang="pl-PL" dirty="0" smtClean="0"/>
              <a:t>spotyka się na co dzień. Pokazują sposoby zachowania się, uczą</a:t>
            </a:r>
            <a:br>
              <a:rPr lang="pl-PL" dirty="0" smtClean="0"/>
            </a:br>
            <a:r>
              <a:rPr lang="pl-PL" dirty="0" smtClean="0"/>
              <a:t>samodzielnego rozwiązywania problemów. Przybliżają obcy, czasem</a:t>
            </a:r>
            <a:br>
              <a:rPr lang="pl-PL" dirty="0" smtClean="0"/>
            </a:br>
            <a:r>
              <a:rPr lang="pl-PL" dirty="0" smtClean="0"/>
              <a:t>nieznany, pełen zagrożeń i niebezpieczeństw świat ludzi dorosłych, w którym</a:t>
            </a:r>
            <a:br>
              <a:rPr lang="pl-PL" dirty="0" smtClean="0"/>
            </a:br>
            <a:r>
              <a:rPr lang="pl-PL" dirty="0" smtClean="0"/>
              <a:t>dziecko musi się dopiero nauczyć żyć. Baśnie ukazują problemy życia</a:t>
            </a:r>
            <a:br>
              <a:rPr lang="pl-PL" dirty="0" smtClean="0"/>
            </a:br>
            <a:r>
              <a:rPr lang="pl-PL" dirty="0" smtClean="0"/>
              <a:t>w prosty i jasny sposób.</a:t>
            </a:r>
            <a:endParaRPr lang="pl-PL" dirty="0"/>
          </a:p>
        </p:txBody>
      </p:sp>
      <p:pic>
        <p:nvPicPr>
          <p:cNvPr id="3154" name="Picture 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79433">
            <a:off x="338689" y="759694"/>
            <a:ext cx="3668431" cy="206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bajkoterapia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429124" y="500043"/>
            <a:ext cx="44291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 bajkach odnajdujemy odbicie </a:t>
            </a:r>
            <a:r>
              <a:rPr lang="pl-PL" dirty="0"/>
              <a:t>niemal wszystkich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dziecięcych tęsknot i problemów, </a:t>
            </a:r>
            <a:r>
              <a:rPr lang="pl-PL" dirty="0" smtClean="0"/>
              <a:t> przygód, obaw i lęków.                                              Często </a:t>
            </a:r>
            <a:r>
              <a:rPr lang="pl-PL" dirty="0"/>
              <a:t>spotykane są w tych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opowiadaniach </a:t>
            </a:r>
            <a:r>
              <a:rPr lang="pl-PL" dirty="0" smtClean="0"/>
              <a:t>motywy, treści  </a:t>
            </a:r>
            <a:r>
              <a:rPr lang="pl-PL" dirty="0"/>
              <a:t>bliskie dzieciom, uczucia </a:t>
            </a:r>
            <a:r>
              <a:rPr lang="pl-PL" dirty="0" smtClean="0"/>
              <a:t>rodzinne, </a:t>
            </a:r>
            <a:r>
              <a:rPr lang="pl-PL" dirty="0"/>
              <a:t>różny stosunek do </a:t>
            </a:r>
            <a:r>
              <a:rPr lang="pl-PL" dirty="0" smtClean="0"/>
              <a:t>rodzeństwa, lęk przed pójściem do przedszkola czy szkoły.  </a:t>
            </a:r>
            <a:r>
              <a:rPr lang="pl-PL" dirty="0"/>
              <a:t>Wszystko to dzieje się w </a:t>
            </a:r>
            <a:r>
              <a:rPr lang="pl-PL" dirty="0" smtClean="0"/>
              <a:t>atmosferze</a:t>
            </a:r>
            <a:r>
              <a:rPr lang="pl-PL" dirty="0"/>
              <a:t> </a:t>
            </a:r>
            <a:r>
              <a:rPr lang="pl-PL" dirty="0" smtClean="0"/>
              <a:t>magii i fantazji </a:t>
            </a:r>
            <a:r>
              <a:rPr lang="pl-PL" dirty="0"/>
              <a:t>tak bliskich dziecku. </a:t>
            </a:r>
            <a:r>
              <a:rPr lang="pl-PL" dirty="0" smtClean="0"/>
              <a:t>               W </a:t>
            </a:r>
            <a:r>
              <a:rPr lang="pl-PL" dirty="0"/>
              <a:t>dziecięcej literaturze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pojawiają się prawdziwe problemy jak: śmierć </a:t>
            </a:r>
            <a:r>
              <a:rPr lang="pl-PL" dirty="0" smtClean="0"/>
              <a:t>, porzucenie czy lęk. </a:t>
            </a:r>
            <a:r>
              <a:rPr lang="pl-PL" dirty="0"/>
              <a:t>Dzięki tym bajkom dziecko </a:t>
            </a:r>
            <a:r>
              <a:rPr lang="pl-PL" dirty="0" smtClean="0"/>
              <a:t>styka </a:t>
            </a:r>
            <a:r>
              <a:rPr lang="pl-PL" dirty="0"/>
              <a:t>się z tymi</a:t>
            </a:r>
            <a:endParaRPr lang="pl-PL" dirty="0" smtClean="0"/>
          </a:p>
          <a:p>
            <a:r>
              <a:rPr lang="pl-PL" dirty="0"/>
              <a:t>problemami w bezpiecznych </a:t>
            </a:r>
            <a:r>
              <a:rPr lang="pl-PL" dirty="0" smtClean="0"/>
              <a:t>warunkach, tzn. w </a:t>
            </a:r>
            <a:r>
              <a:rPr lang="pl-PL" dirty="0"/>
              <a:t>ramionach mamy. Słuchając </a:t>
            </a:r>
            <a:r>
              <a:rPr lang="pl-PL" dirty="0" smtClean="0"/>
              <a:t>bajek czy baśni mały człowiek utożsamia  </a:t>
            </a:r>
            <a:r>
              <a:rPr lang="pl-PL" dirty="0"/>
              <a:t>się z postaciami bohaterów, odnajduje uczucia podobne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do własnych, czuje, że pokonanie trudności jest </a:t>
            </a:r>
            <a:r>
              <a:rPr lang="pl-PL" dirty="0" smtClean="0"/>
              <a:t>możliwe.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2862266" cy="432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bajkoterapia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285852" y="357167"/>
            <a:ext cx="56436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</a:t>
            </a:r>
            <a:r>
              <a:rPr lang="pl-PL" dirty="0"/>
              <a:t>Dzieci w wieku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przedszkolnym przeżywają różnego rodzaju lęki, obawy oraz pierwsze stresy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na przykład: rozstanie z mamą, przedszkolny debiut, pierwsze przyjaźnie,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konflikty. Każde dziecko, nawet najszczęśliwsze, mające poczucie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bezpieczeństwa i miłości musi przejść przez okres intensywnego lęku,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gniewu, buntu i poczucia odosobnienia, jest to całkowicie naturalne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i poniekąd potrzebne. Dzieje się tak dlatego, że nikt nie może wykonać za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niego tych zadań. Dziecko samodzielnie musi nabyć pewne umiejętności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i kompetencje. Bajki pozwalają bez lęku spojrzeć na swoje problemy i uczą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jak pomagać sobie samemu w trudnych sytuacjach. Poszerzają wiedzę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dziecka o inne wzory dotąd nie znane.....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286016"/>
            <a:ext cx="2095499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bajkoterapia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 rot="844931">
            <a:off x="2326637" y="1642177"/>
            <a:ext cx="5552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A zatem w dzisiejszych, jakże trudnych nie tylko dla nas dorosłych, ale</a:t>
            </a:r>
            <a:br>
              <a:rPr lang="pl-PL" dirty="0" smtClean="0"/>
            </a:br>
            <a:r>
              <a:rPr lang="pl-PL" dirty="0" smtClean="0"/>
              <a:t>również dla dzieci czasach musimy dopasowywać się do nowych trudnych</a:t>
            </a:r>
            <a:br>
              <a:rPr lang="pl-PL" dirty="0" smtClean="0"/>
            </a:br>
            <a:r>
              <a:rPr lang="pl-PL" dirty="0" smtClean="0"/>
              <a:t>zadań oraz odnajdywać skuteczne sposoby radzenia sobie z nimi. Jednym</a:t>
            </a:r>
            <a:br>
              <a:rPr lang="pl-PL" dirty="0" smtClean="0"/>
            </a:br>
            <a:r>
              <a:rPr lang="pl-PL" dirty="0" smtClean="0"/>
              <a:t>z tych sposobów jest terapia przez literaturę. W dobie komputerów i telewizji</a:t>
            </a:r>
            <a:br>
              <a:rPr lang="pl-PL" dirty="0" smtClean="0"/>
            </a:br>
            <a:r>
              <a:rPr lang="pl-PL" dirty="0" smtClean="0"/>
              <a:t>nie sposób dostrzec szansy, jaką jest kontakt z dzieckiem poprzez książkę,</a:t>
            </a:r>
            <a:br>
              <a:rPr lang="pl-PL" dirty="0" smtClean="0"/>
            </a:br>
            <a:r>
              <a:rPr lang="pl-PL" dirty="0" smtClean="0"/>
              <a:t>która buduje zaufanie, zrozumienie i poczucie bezpieczeństwa dziecka,</a:t>
            </a:r>
            <a:br>
              <a:rPr lang="pl-PL" dirty="0" smtClean="0"/>
            </a:br>
            <a:r>
              <a:rPr lang="pl-PL" dirty="0" smtClean="0"/>
              <a:t>uwrażliwia go na dobro i piękno, daje mu wsparcie, stymuluje rozwój oraz</a:t>
            </a:r>
            <a:br>
              <a:rPr lang="pl-PL" dirty="0" smtClean="0"/>
            </a:br>
            <a:r>
              <a:rPr lang="pl-PL" dirty="0" smtClean="0"/>
              <a:t>umożliwia poznanie rzeczy cudownych </a:t>
            </a:r>
            <a:r>
              <a:rPr lang="pl-PL" dirty="0" smtClean="0"/>
              <a:t>                          i </a:t>
            </a:r>
            <a:r>
              <a:rPr lang="pl-PL" dirty="0" smtClean="0"/>
              <a:t>własnych motywów działania.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88171">
            <a:off x="421997" y="207658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Kilka tytułów: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Franklin i przyjaciele</a:t>
            </a:r>
            <a:b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Przygody Fenka</a:t>
            </a:r>
            <a:b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Bajki terapeutyczne M.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Molickiej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Bajki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Pomagajki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Bajki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Wyciszajki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Bajkoterapia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Bajki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Uśmiechajki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Bać się czy nie bać – opowieści terapeutyczne 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bajkoterapia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Na podstawie książki M. </a:t>
            </a:r>
            <a:r>
              <a:rPr lang="pl-PL" dirty="0" err="1" smtClean="0"/>
              <a:t>Molicka</a:t>
            </a:r>
            <a:r>
              <a:rPr lang="pl-PL" dirty="0" smtClean="0"/>
              <a:t>: </a:t>
            </a:r>
            <a:r>
              <a:rPr lang="pl-PL" dirty="0" err="1" smtClean="0"/>
              <a:t>Bajkoterapia</a:t>
            </a:r>
            <a:r>
              <a:rPr lang="pl-PL" dirty="0" smtClean="0"/>
              <a:t> "o lękach dzieci i nowej</a:t>
            </a:r>
            <a:br>
              <a:rPr lang="pl-PL" dirty="0" smtClean="0"/>
            </a:br>
            <a:r>
              <a:rPr lang="pl-PL" dirty="0" smtClean="0"/>
              <a:t>metodzie </a:t>
            </a:r>
            <a:r>
              <a:rPr lang="pl-PL" dirty="0" smtClean="0"/>
              <a:t>terapii„ oraz własnych doświadczeń prezentację przygotowała Katarzyna Markowska pedagog szkolny</a:t>
            </a:r>
            <a:endParaRPr lang="pl-PL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922" r="9922"/>
          <a:stretch>
            <a:fillRect/>
          </a:stretch>
        </p:blipFill>
        <p:spPr bwMode="auto">
          <a:xfrm>
            <a:off x="1357290" y="571480"/>
            <a:ext cx="6762770" cy="505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79</TotalTime>
  <Words>70</Words>
  <Application>Microsoft Office PowerPoint</Application>
  <PresentationFormat>Pokaz na ekranie (4:3)</PresentationFormat>
  <Paragraphs>20</Paragraphs>
  <Slides>8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Energetyczny</vt:lpstr>
      <vt:lpstr>Bajkoterapia</vt:lpstr>
      <vt:lpstr>bajkoterapia</vt:lpstr>
      <vt:lpstr>bajkoterapia</vt:lpstr>
      <vt:lpstr>bajkoterapia</vt:lpstr>
      <vt:lpstr>bajkoterapia</vt:lpstr>
      <vt:lpstr>bajkoterapia</vt:lpstr>
      <vt:lpstr>         Kilka tytułów:   Franklin i przyjaciele Przygody Fenka Bajki terapeutyczne M. Molickiej Bajki Pomagajki Bajki Wyciszajki  Bajkoterapia Bajki Uśmiechajki Bać się czy nie bać – opowieści terapeutyczne </vt:lpstr>
      <vt:lpstr>bajkoterapia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Bajkoterapia</dc:title>
  <dc:creator>GMINA RYBNO</dc:creator>
  <cp:lastModifiedBy>GMINA RYBNO</cp:lastModifiedBy>
  <cp:revision>16</cp:revision>
  <dcterms:created xsi:type="dcterms:W3CDTF">2021-12-21T13:10:07Z</dcterms:created>
  <dcterms:modified xsi:type="dcterms:W3CDTF">2021-12-21T14:40:09Z</dcterms:modified>
</cp:coreProperties>
</file>