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65" r:id="rId3"/>
    <p:sldId id="269" r:id="rId4"/>
    <p:sldId id="268" r:id="rId5"/>
    <p:sldId id="270" r:id="rId6"/>
    <p:sldId id="257" r:id="rId7"/>
    <p:sldId id="263" r:id="rId8"/>
    <p:sldId id="259" r:id="rId9"/>
    <p:sldId id="260" r:id="rId10"/>
    <p:sldId id="258" r:id="rId11"/>
    <p:sldId id="261" r:id="rId12"/>
    <p:sldId id="262" r:id="rId13"/>
    <p:sldId id="266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FE95AF54-70E9-4BC2-9854-4DA4A31C0228}">
          <p14:sldIdLst>
            <p14:sldId id="267"/>
            <p14:sldId id="265"/>
            <p14:sldId id="269"/>
            <p14:sldId id="268"/>
            <p14:sldId id="270"/>
            <p14:sldId id="257"/>
            <p14:sldId id="263"/>
            <p14:sldId id="259"/>
            <p14:sldId id="260"/>
            <p14:sldId id="258"/>
            <p14:sldId id="261"/>
            <p14:sldId id="262"/>
            <p14:sldId id="266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ED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D63FFC-0E6D-4045-99CC-A76E7F0D193E}" v="41" dt="2020-11-12T14:55:24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74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9773B-B2FE-4D4B-B11F-2C63449EE002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49049-98E5-4138-9C37-97A70CCB99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93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8270B-32DC-4368-AF18-65EABCD04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CC60446-DAF6-4BF4-8302-7457BE195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C5B042-552B-4931-BAC8-701CE36B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7095-D393-4885-A9EA-F1B6BE8DA345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F1D4B0-ECD3-4BBB-AC93-D7C70A664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38FE07-AB31-4E61-88FA-4A97F017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F6E4-4202-41C5-89A3-2DBA68CEB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81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5DBD5A-C004-4498-89D1-F2E45139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92E70B5-DBFB-4D4C-A7F5-DAAC0B937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70CC86-3069-4A28-B6B0-9E30AB56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7095-D393-4885-A9EA-F1B6BE8DA345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D7F92C-4AED-4261-A733-80B4CF92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E53C4B4-B287-4702-BDC1-08A8E94C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F6E4-4202-41C5-89A3-2DBA68CEB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80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E5077AA-8C7A-4543-8838-0545E7142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B553008-4D12-4FBB-A775-9F2022E3A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DBEEF4-BC3C-4184-A05B-8A56538F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7095-D393-4885-A9EA-F1B6BE8DA345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C6D67C-B150-402E-8CFB-8D611413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C4D846-4BEC-47A2-A029-27C902E2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F6E4-4202-41C5-89A3-2DBA68CEB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09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CD4431-2197-4CD9-BB6F-CF5AFA73C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48AB55-BAE9-440B-BC8D-126AE03B3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234836-EF8D-43E5-9754-D7EF35E7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7095-D393-4885-A9EA-F1B6BE8DA345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143848-1789-4324-9100-C3D3AC6A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1134245-0046-4567-9530-A3AA9106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F6E4-4202-41C5-89A3-2DBA68CEB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69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52D4A8-2F79-45E6-B0F0-C8F5A041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2E6343-4AFC-496B-99EB-5154C9EE2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80EB93-8D15-4675-AAC1-3F8C6965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7095-D393-4885-A9EA-F1B6BE8DA345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AABDCE-3FDE-41C7-A8FB-0BF4E438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7FA1E8-1704-4C3B-8D11-FF51CB50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F6E4-4202-41C5-89A3-2DBA68CEB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57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195561-2886-4BB8-B9C5-DAFDA048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C56DE7-DCE4-42C7-9852-10C38C1CF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DA3D05-86FE-46AA-812F-A8A9C9362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267BFC4-3D91-49AC-8821-559E14BE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7095-D393-4885-A9EA-F1B6BE8DA345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06A8FC-78CD-43E4-8BB9-84CDB61D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56F89B-5126-449D-8386-E8A4CFB4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F6E4-4202-41C5-89A3-2DBA68CEB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67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0B4279-247B-4E30-9CAA-FAB612189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C97B9DA-AD5D-49ED-9523-06DB16C6E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9FF15D-4F12-4FF0-AC6B-E151006A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EEF176D-BBC3-43D7-BF03-49E7D6D0C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5C9C144-52EE-432B-81F7-9ABE61F0D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9CAB3AB-4616-4BB1-91BF-067BA847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7095-D393-4885-A9EA-F1B6BE8DA345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8FBE31F-9532-49BE-B20E-C3A387BD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BA83BF8-FEC4-43E7-BD4C-40BF4B5B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F6E4-4202-41C5-89A3-2DBA68CEB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31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46E0F4-F686-469B-B50A-35DEFD68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9DD8D45-7C16-493B-8DC4-598D9457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7095-D393-4885-A9EA-F1B6BE8DA345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600A72A-3569-4AC9-8B7E-F415397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637D084-66D4-4FC8-86AD-342776BD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F6E4-4202-41C5-89A3-2DBA68CEB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797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939459E-ABD5-4895-8A93-2E294ABD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7095-D393-4885-A9EA-F1B6BE8DA345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1BF9735-4F74-4F43-9061-12EB5717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389CF76-99D2-470B-B323-BADAFCE9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F6E4-4202-41C5-89A3-2DBA68CEB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3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4E0147-EF87-411A-98BD-AE83D9449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B50893-345B-45B2-80D4-0CA086BA3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43E55F4-48B5-4A22-B440-1B8EDACDE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0CF2F00-BD32-4A01-BFB9-A856CC918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7095-D393-4885-A9EA-F1B6BE8DA345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EA90718-E24C-4096-81B1-3FF6C3AA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06F8BBA-DF1C-4E71-BE25-472FEBE2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F6E4-4202-41C5-89A3-2DBA68CEB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108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631E22-94C1-442F-A05B-003A238A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41E0891-F7A6-47C7-B5B7-338FF4753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E92402-4F22-44A6-958F-8DD8DA6E8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5556457-558F-4726-AFF7-C7B34910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7095-D393-4885-A9EA-F1B6BE8DA345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1C2AA87-E0D9-455A-AD21-E7B3405E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614414D-F2B9-4A2D-96BA-B7520188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F6E4-4202-41C5-89A3-2DBA68CEB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04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9D69B93-5A5A-47F0-9250-3FBABCFE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3F3BFF2-6BBF-48AC-80F7-1B2C5E528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E1B8EF-AF7C-477E-B1E1-565363480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87095-D393-4885-A9EA-F1B6BE8DA345}" type="datetimeFigureOut">
              <a:rPr lang="pl-PL" smtClean="0"/>
              <a:t>14.11.2020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B1B61A-FD6E-44F1-847D-4CBE2CA6D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8FEED4-FAAE-45D6-9AE1-A16E86BA4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3F6E4-4202-41C5-89A3-2DBA68CEBD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10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udintn3BM4?feature=oembed" TargetMode="Externa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A201A53-D6FF-48CF-8372-ACB3B20666E7}"/>
              </a:ext>
            </a:extLst>
          </p:cNvPr>
          <p:cNvSpPr/>
          <p:nvPr/>
        </p:nvSpPr>
        <p:spPr>
          <a:xfrm>
            <a:off x="-1" y="-17739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Obraz 16" descr="Obraz zawierający lalka, zabawka, żywność, zegar&#10;&#10;Opis wygenerowany automatycznie">
            <a:extLst>
              <a:ext uri="{FF2B5EF4-FFF2-40B4-BE49-F238E27FC236}">
                <a16:creationId xmlns:a16="http://schemas.microsoft.com/office/drawing/2014/main" id="{2E050EAD-B3A2-4318-8E04-7FD512C18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0"/>
          <a:stretch/>
        </p:blipFill>
        <p:spPr>
          <a:xfrm>
            <a:off x="1455958" y="675230"/>
            <a:ext cx="8901312" cy="4899660"/>
          </a:xfrm>
          <a:prstGeom prst="rect">
            <a:avLst/>
          </a:prstGeom>
        </p:spPr>
      </p:pic>
      <p:pic>
        <p:nvPicPr>
          <p:cNvPr id="4" name="Obraz 3" descr="Obraz zawierający budynek, zachód słońca, ptak, samolot&#10;&#10;Opis wygenerowany automatycznie">
            <a:extLst>
              <a:ext uri="{FF2B5EF4-FFF2-40B4-BE49-F238E27FC236}">
                <a16:creationId xmlns:a16="http://schemas.microsoft.com/office/drawing/2014/main" id="{19514BE9-C497-4540-B5F2-0E0E3BA64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76916"/>
            <a:ext cx="12192000" cy="280035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91C3BC3C-1954-4A0C-95DB-AC2C3C5D4F48}"/>
              </a:ext>
            </a:extLst>
          </p:cNvPr>
          <p:cNvSpPr/>
          <p:nvPr/>
        </p:nvSpPr>
        <p:spPr>
          <a:xfrm>
            <a:off x="-82983" y="3533673"/>
            <a:ext cx="12082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Międzynarodowy Dzień Praw Dziecka</a:t>
            </a:r>
            <a:endParaRPr lang="pl-PL" sz="4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2DA05DE8-5308-4BC8-8C24-B06E97A92A7C}"/>
              </a:ext>
            </a:extLst>
          </p:cNvPr>
          <p:cNvSpPr/>
          <p:nvPr/>
        </p:nvSpPr>
        <p:spPr>
          <a:xfrm>
            <a:off x="3596719" y="5507047"/>
            <a:ext cx="4833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20 listopada</a:t>
            </a:r>
            <a:endParaRPr lang="pl-PL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E1BF169-B1F9-483D-B747-1F192FFBEBE5}"/>
              </a:ext>
            </a:extLst>
          </p:cNvPr>
          <p:cNvSpPr txBox="1"/>
          <p:nvPr/>
        </p:nvSpPr>
        <p:spPr>
          <a:xfrm>
            <a:off x="3895531" y="2350973"/>
            <a:ext cx="349898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>
                <a:latin typeface="Cavolini" panose="03000502040302020204" pitchFamily="66" charset="0"/>
                <a:cs typeface="Cavolini" panose="03000502040302020204" pitchFamily="66" charset="0"/>
              </a:rPr>
              <a:t>Jeśli mama albo tata już nie mieszka z nami, 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latin typeface="Cavolini" panose="03000502040302020204" pitchFamily="66" charset="0"/>
                <a:cs typeface="Cavolini" panose="03000502040302020204" pitchFamily="66" charset="0"/>
              </a:rPr>
              <a:t>Nikt nie może mi zabronić spotkać ich czasami. </a:t>
            </a:r>
          </a:p>
          <a:p>
            <a:endParaRPr lang="pl-PL" dirty="0"/>
          </a:p>
        </p:txBody>
      </p:sp>
      <p:pic>
        <p:nvPicPr>
          <p:cNvPr id="7170" name="Picture 2" descr="Happy cute kid boy first day school with father Premium Vector">
            <a:extLst>
              <a:ext uri="{FF2B5EF4-FFF2-40B4-BE49-F238E27FC236}">
                <a16:creationId xmlns:a16="http://schemas.microsoft.com/office/drawing/2014/main" id="{ECB25BD7-10A8-4995-BDE1-B7426C9DF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r="17158"/>
          <a:stretch/>
        </p:blipFill>
        <p:spPr bwMode="auto">
          <a:xfrm>
            <a:off x="279919" y="644047"/>
            <a:ext cx="3498980" cy="537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appy cute kid girl first day school with mother Premium Vector">
            <a:extLst>
              <a:ext uri="{FF2B5EF4-FFF2-40B4-BE49-F238E27FC236}">
                <a16:creationId xmlns:a16="http://schemas.microsoft.com/office/drawing/2014/main" id="{C1FC242C-A3E9-4FF8-8486-E3E1A012D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r="9093"/>
          <a:stretch/>
        </p:blipFill>
        <p:spPr bwMode="auto">
          <a:xfrm>
            <a:off x="7511144" y="819773"/>
            <a:ext cx="4208106" cy="519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budynek, zachód słońca, ptak, samolot&#10;&#10;Opis wygenerowany automatycznie">
            <a:extLst>
              <a:ext uri="{FF2B5EF4-FFF2-40B4-BE49-F238E27FC236}">
                <a16:creationId xmlns:a16="http://schemas.microsoft.com/office/drawing/2014/main" id="{E43D5A10-5CEC-4895-8D46-27D0DFC99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" y="210202"/>
            <a:ext cx="12192000" cy="113951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6604B34-49B5-407F-96A1-84C87699FCB6}"/>
              </a:ext>
            </a:extLst>
          </p:cNvPr>
          <p:cNvSpPr txBox="1"/>
          <p:nvPr/>
        </p:nvSpPr>
        <p:spPr>
          <a:xfrm>
            <a:off x="1246238" y="410044"/>
            <a:ext cx="9520084" cy="717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„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Prawa</a:t>
            </a: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dziecka</a:t>
            </a: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” - 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Janusz</a:t>
            </a: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Korczak</a:t>
            </a:r>
            <a:endParaRPr lang="en-US" sz="3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5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E1BF169-B1F9-483D-B747-1F192FFBEBE5}"/>
              </a:ext>
            </a:extLst>
          </p:cNvPr>
          <p:cNvSpPr txBox="1"/>
          <p:nvPr/>
        </p:nvSpPr>
        <p:spPr>
          <a:xfrm>
            <a:off x="853879" y="2043062"/>
            <a:ext cx="3979377" cy="2129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l-PL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l-PL" dirty="0">
                <a:latin typeface="Cavolini" panose="03000502040302020204" pitchFamily="66" charset="0"/>
                <a:cs typeface="Cavolini" panose="03000502040302020204" pitchFamily="66" charset="0"/>
              </a:rPr>
              <a:t>Nikt nie może moich listów czytać bez pytania, 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latin typeface="Cavolini" panose="03000502040302020204" pitchFamily="66" charset="0"/>
                <a:cs typeface="Cavolini" panose="03000502040302020204" pitchFamily="66" charset="0"/>
              </a:rPr>
              <a:t>Mam też prawo do tajemnic i własnego zdania. </a:t>
            </a:r>
          </a:p>
        </p:txBody>
      </p:sp>
      <p:pic>
        <p:nvPicPr>
          <p:cNvPr id="8194" name="Picture 2" descr="Happy cute kids girls talk about secret Premium Vector">
            <a:extLst>
              <a:ext uri="{FF2B5EF4-FFF2-40B4-BE49-F238E27FC236}">
                <a16:creationId xmlns:a16="http://schemas.microsoft.com/office/drawing/2014/main" id="{9A480452-9FF2-4445-9D11-E3415F2DA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8391"/>
          <a:stretch/>
        </p:blipFill>
        <p:spPr bwMode="auto">
          <a:xfrm>
            <a:off x="6048942" y="1516134"/>
            <a:ext cx="5962650" cy="504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Obraz zawierający budynek, zachód słońca, ptak, samolot&#10;&#10;Opis wygenerowany automatycznie">
            <a:extLst>
              <a:ext uri="{FF2B5EF4-FFF2-40B4-BE49-F238E27FC236}">
                <a16:creationId xmlns:a16="http://schemas.microsoft.com/office/drawing/2014/main" id="{09D827CE-0DD7-46C4-9511-5BCD206B8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00"/>
            <a:ext cx="12192000" cy="113951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087EDE1-D104-4F09-AD17-32E915A629D7}"/>
              </a:ext>
            </a:extLst>
          </p:cNvPr>
          <p:cNvSpPr txBox="1"/>
          <p:nvPr/>
        </p:nvSpPr>
        <p:spPr>
          <a:xfrm>
            <a:off x="1246238" y="410044"/>
            <a:ext cx="9520084" cy="717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„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Prawa</a:t>
            </a: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dziecka</a:t>
            </a: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” - 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Janusz</a:t>
            </a: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Korczak</a:t>
            </a:r>
            <a:endParaRPr lang="en-US" sz="3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4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E1BF169-B1F9-483D-B747-1F192FFBEBE5}"/>
              </a:ext>
            </a:extLst>
          </p:cNvPr>
          <p:cNvSpPr txBox="1"/>
          <p:nvPr/>
        </p:nvSpPr>
        <p:spPr>
          <a:xfrm>
            <a:off x="1900182" y="898198"/>
            <a:ext cx="3675360" cy="290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l-PL" sz="2400" dirty="0"/>
          </a:p>
          <a:p>
            <a:pPr algn="ctr">
              <a:lnSpc>
                <a:spcPct val="150000"/>
              </a:lnSpc>
            </a:pPr>
            <a:r>
              <a:rPr lang="pl-PL" sz="2000" dirty="0">
                <a:latin typeface="Cavolini" panose="03000502040302020204" pitchFamily="66" charset="0"/>
                <a:cs typeface="Cavolini" panose="03000502040302020204" pitchFamily="66" charset="0"/>
              </a:rPr>
              <a:t>Mogę żądać, żeby każdy uznał moje prawa, </a:t>
            </a:r>
          </a:p>
          <a:p>
            <a:pPr algn="ctr">
              <a:lnSpc>
                <a:spcPct val="150000"/>
              </a:lnSpc>
            </a:pPr>
            <a:r>
              <a:rPr lang="pl-PL" sz="2000" dirty="0">
                <a:latin typeface="Cavolini" panose="03000502040302020204" pitchFamily="66" charset="0"/>
                <a:cs typeface="Cavolini" panose="03000502040302020204" pitchFamily="66" charset="0"/>
              </a:rPr>
              <a:t>A gdy różnię się od innych, to jest moja sprawa.</a:t>
            </a:r>
          </a:p>
        </p:txBody>
      </p:sp>
      <p:pic>
        <p:nvPicPr>
          <p:cNvPr id="5122" name="Picture 2" descr="Happy cute kid jump with friend set Premium Vector">
            <a:extLst>
              <a:ext uri="{FF2B5EF4-FFF2-40B4-BE49-F238E27FC236}">
                <a16:creationId xmlns:a16="http://schemas.microsoft.com/office/drawing/2014/main" id="{8653A4D3-6959-4B6C-B895-666D68031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8" b="16564"/>
          <a:stretch/>
        </p:blipFill>
        <p:spPr bwMode="auto">
          <a:xfrm>
            <a:off x="1875538" y="3808034"/>
            <a:ext cx="8440924" cy="304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budynek, zachód słońca, ptak, samolot&#10;&#10;Opis wygenerowany automatycznie">
            <a:extLst>
              <a:ext uri="{FF2B5EF4-FFF2-40B4-BE49-F238E27FC236}">
                <a16:creationId xmlns:a16="http://schemas.microsoft.com/office/drawing/2014/main" id="{C38873CE-51BC-4D58-9553-C268EECEF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00"/>
            <a:ext cx="12192000" cy="113951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47AE24C-930F-4ACD-85CD-8144425E93F5}"/>
              </a:ext>
            </a:extLst>
          </p:cNvPr>
          <p:cNvSpPr txBox="1"/>
          <p:nvPr/>
        </p:nvSpPr>
        <p:spPr>
          <a:xfrm>
            <a:off x="1246238" y="410044"/>
            <a:ext cx="9520084" cy="717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„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Prawa</a:t>
            </a: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dziecka</a:t>
            </a: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” - 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Janusz</a:t>
            </a: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Korczak</a:t>
            </a:r>
            <a:endParaRPr lang="en-US" sz="3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FC4D1CF-0554-444C-AC09-38707046EA1B}"/>
              </a:ext>
            </a:extLst>
          </p:cNvPr>
          <p:cNvSpPr txBox="1"/>
          <p:nvPr/>
        </p:nvSpPr>
        <p:spPr>
          <a:xfrm>
            <a:off x="6821780" y="978650"/>
            <a:ext cx="3783435" cy="296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l-PL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l-PL" dirty="0">
                <a:latin typeface="Cavolini" panose="03000502040302020204" pitchFamily="66" charset="0"/>
                <a:cs typeface="Cavolini" panose="03000502040302020204" pitchFamily="66" charset="0"/>
              </a:rPr>
              <a:t>Tak się tu w wiersze poukładały, Prawa dla dzieci na całym świecie, Byście w potrzebie z nich korzystały 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latin typeface="Cavolini" panose="03000502040302020204" pitchFamily="66" charset="0"/>
                <a:cs typeface="Cavolini" panose="03000502040302020204" pitchFamily="66" charset="0"/>
              </a:rPr>
              <a:t>Najlepiej, jak umiecie.</a:t>
            </a:r>
          </a:p>
        </p:txBody>
      </p:sp>
    </p:spTree>
    <p:extLst>
      <p:ext uri="{BB962C8B-B14F-4D97-AF65-F5344CB8AC3E}">
        <p14:creationId xmlns:p14="http://schemas.microsoft.com/office/powerpoint/2010/main" val="2551359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ue brushstroke paint Royalty Free Vector Image">
            <a:extLst>
              <a:ext uri="{FF2B5EF4-FFF2-40B4-BE49-F238E27FC236}">
                <a16:creationId xmlns:a16="http://schemas.microsoft.com/office/drawing/2014/main" id="{D97F271F-00E3-4AFC-AC32-66F203E87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9" b="33419"/>
          <a:stretch/>
        </p:blipFill>
        <p:spPr bwMode="auto">
          <a:xfrm>
            <a:off x="182880" y="88490"/>
            <a:ext cx="11922596" cy="15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84C3B5B-E5FC-424B-B805-3C07D2F7D1CE}"/>
              </a:ext>
            </a:extLst>
          </p:cNvPr>
          <p:cNvSpPr/>
          <p:nvPr/>
        </p:nvSpPr>
        <p:spPr>
          <a:xfrm>
            <a:off x="1350952" y="480690"/>
            <a:ext cx="1004472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5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Każde Dziecko ma Prawo do: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B03A5AA-2A0A-49A6-A61D-2957E6C96823}"/>
              </a:ext>
            </a:extLst>
          </p:cNvPr>
          <p:cNvSpPr/>
          <p:nvPr/>
        </p:nvSpPr>
        <p:spPr>
          <a:xfrm>
            <a:off x="5357087" y="5887592"/>
            <a:ext cx="65309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Zabawy i wypoczynku</a:t>
            </a:r>
          </a:p>
        </p:txBody>
      </p:sp>
      <p:pic>
        <p:nvPicPr>
          <p:cNvPr id="9218" name="Picture 2" descr="Happy cute little kid boy jump on bed Free Vector">
            <a:extLst>
              <a:ext uri="{FF2B5EF4-FFF2-40B4-BE49-F238E27FC236}">
                <a16:creationId xmlns:a16="http://schemas.microsoft.com/office/drawing/2014/main" id="{05318FEF-BACF-4F7B-B337-5ABD47395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3672" r="7688" b="5501"/>
          <a:stretch/>
        </p:blipFill>
        <p:spPr bwMode="auto">
          <a:xfrm>
            <a:off x="7527577" y="1946934"/>
            <a:ext cx="3751990" cy="392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appy cute kids boy and girl hug mom Premium Vector">
            <a:extLst>
              <a:ext uri="{FF2B5EF4-FFF2-40B4-BE49-F238E27FC236}">
                <a16:creationId xmlns:a16="http://schemas.microsoft.com/office/drawing/2014/main" id="{A0E88297-5E71-4997-B664-090535F91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0" t="10202" r="15701" b="7580"/>
          <a:stretch/>
        </p:blipFill>
        <p:spPr bwMode="auto">
          <a:xfrm>
            <a:off x="677116" y="3009792"/>
            <a:ext cx="3257754" cy="35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FBAAB579-8B01-431E-A08F-5B13451A910F}"/>
              </a:ext>
            </a:extLst>
          </p:cNvPr>
          <p:cNvSpPr/>
          <p:nvPr/>
        </p:nvSpPr>
        <p:spPr>
          <a:xfrm>
            <a:off x="780037" y="1805592"/>
            <a:ext cx="2869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Miłości</a:t>
            </a:r>
          </a:p>
        </p:txBody>
      </p:sp>
    </p:spTree>
    <p:extLst>
      <p:ext uri="{BB962C8B-B14F-4D97-AF65-F5344CB8AC3E}">
        <p14:creationId xmlns:p14="http://schemas.microsoft.com/office/powerpoint/2010/main" val="3560833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ue brushstroke paint Royalty Free Vector Image">
            <a:extLst>
              <a:ext uri="{FF2B5EF4-FFF2-40B4-BE49-F238E27FC236}">
                <a16:creationId xmlns:a16="http://schemas.microsoft.com/office/drawing/2014/main" id="{D97F271F-00E3-4AFC-AC32-66F203E87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9" b="33419"/>
          <a:stretch/>
        </p:blipFill>
        <p:spPr bwMode="auto">
          <a:xfrm>
            <a:off x="182880" y="88490"/>
            <a:ext cx="11922596" cy="15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84C3B5B-E5FC-424B-B805-3C07D2F7D1CE}"/>
              </a:ext>
            </a:extLst>
          </p:cNvPr>
          <p:cNvSpPr/>
          <p:nvPr/>
        </p:nvSpPr>
        <p:spPr>
          <a:xfrm>
            <a:off x="1350952" y="480690"/>
            <a:ext cx="1004472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5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Każde Dziecko ma Prawo do: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267B303-D83B-4602-85B4-D76F9C2FFE31}"/>
              </a:ext>
            </a:extLst>
          </p:cNvPr>
          <p:cNvSpPr/>
          <p:nvPr/>
        </p:nvSpPr>
        <p:spPr>
          <a:xfrm>
            <a:off x="3618219" y="1801458"/>
            <a:ext cx="81307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Tego aby mieć mamę i tatę</a:t>
            </a:r>
          </a:p>
        </p:txBody>
      </p:sp>
      <p:pic>
        <p:nvPicPr>
          <p:cNvPr id="7170" name="Picture 2" descr="Happy cute kid girl with mom and dad Premium Vector">
            <a:extLst>
              <a:ext uri="{FF2B5EF4-FFF2-40B4-BE49-F238E27FC236}">
                <a16:creationId xmlns:a16="http://schemas.microsoft.com/office/drawing/2014/main" id="{A9FE9456-B7A3-4838-BF15-2F9EBC0C9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 t="6817" r="11849" b="6229"/>
          <a:stretch/>
        </p:blipFill>
        <p:spPr bwMode="auto">
          <a:xfrm>
            <a:off x="8270896" y="2868526"/>
            <a:ext cx="3191551" cy="358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appy cute kids boy and girl study with teacher Premium Vector">
            <a:extLst>
              <a:ext uri="{FF2B5EF4-FFF2-40B4-BE49-F238E27FC236}">
                <a16:creationId xmlns:a16="http://schemas.microsoft.com/office/drawing/2014/main" id="{674046C4-DCFE-430F-A562-1A2501846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8721" r="5907" b="8653"/>
          <a:stretch/>
        </p:blipFill>
        <p:spPr bwMode="auto">
          <a:xfrm>
            <a:off x="300866" y="2544553"/>
            <a:ext cx="4206241" cy="290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C9DE8CFB-8E2A-4929-B66C-24FAF75E8084}"/>
              </a:ext>
            </a:extLst>
          </p:cNvPr>
          <p:cNvSpPr/>
          <p:nvPr/>
        </p:nvSpPr>
        <p:spPr>
          <a:xfrm>
            <a:off x="157398" y="5753170"/>
            <a:ext cx="73789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Chodzić do przedszkola i szkoły</a:t>
            </a:r>
          </a:p>
        </p:txBody>
      </p:sp>
    </p:spTree>
    <p:extLst>
      <p:ext uri="{BB962C8B-B14F-4D97-AF65-F5344CB8AC3E}">
        <p14:creationId xmlns:p14="http://schemas.microsoft.com/office/powerpoint/2010/main" val="2540581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ue brushstroke paint Royalty Free Vector Image">
            <a:extLst>
              <a:ext uri="{FF2B5EF4-FFF2-40B4-BE49-F238E27FC236}">
                <a16:creationId xmlns:a16="http://schemas.microsoft.com/office/drawing/2014/main" id="{D97F271F-00E3-4AFC-AC32-66F203E87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9" b="33419"/>
          <a:stretch/>
        </p:blipFill>
        <p:spPr bwMode="auto">
          <a:xfrm>
            <a:off x="182880" y="88490"/>
            <a:ext cx="11922596" cy="15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84C3B5B-E5FC-424B-B805-3C07D2F7D1CE}"/>
              </a:ext>
            </a:extLst>
          </p:cNvPr>
          <p:cNvSpPr/>
          <p:nvPr/>
        </p:nvSpPr>
        <p:spPr>
          <a:xfrm>
            <a:off x="1350952" y="480690"/>
            <a:ext cx="1004472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5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Każde Dziecko ma Prawo do: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267B303-D83B-4602-85B4-D76F9C2FFE31}"/>
              </a:ext>
            </a:extLst>
          </p:cNvPr>
          <p:cNvSpPr/>
          <p:nvPr/>
        </p:nvSpPr>
        <p:spPr>
          <a:xfrm>
            <a:off x="4518968" y="5708971"/>
            <a:ext cx="69781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Własnego miejsca w domu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9DE8CFB-8E2A-4929-B66C-24FAF75E8084}"/>
              </a:ext>
            </a:extLst>
          </p:cNvPr>
          <p:cNvSpPr/>
          <p:nvPr/>
        </p:nvSpPr>
        <p:spPr>
          <a:xfrm>
            <a:off x="709879" y="1544922"/>
            <a:ext cx="30893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Do leczenia</a:t>
            </a:r>
          </a:p>
        </p:txBody>
      </p:sp>
      <p:pic>
        <p:nvPicPr>
          <p:cNvPr id="11266" name="Picture 2" descr="Happy cute little kid do home school with computer laptop connect to internet study e-learning and course. Premium Vector">
            <a:extLst>
              <a:ext uri="{FF2B5EF4-FFF2-40B4-BE49-F238E27FC236}">
                <a16:creationId xmlns:a16="http://schemas.microsoft.com/office/drawing/2014/main" id="{7E59DDDB-FC9D-4A26-B621-046B501E6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18814" r="9468" b="10029"/>
          <a:stretch/>
        </p:blipFill>
        <p:spPr bwMode="auto">
          <a:xfrm>
            <a:off x="7289722" y="2724788"/>
            <a:ext cx="4300631" cy="29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ute kid sick in bed Premium Vector">
            <a:extLst>
              <a:ext uri="{FF2B5EF4-FFF2-40B4-BE49-F238E27FC236}">
                <a16:creationId xmlns:a16="http://schemas.microsoft.com/office/drawing/2014/main" id="{9B6F9206-247C-44E6-BA9D-386B2BD2D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4662" r="12338" b="6393"/>
          <a:stretch/>
        </p:blipFill>
        <p:spPr bwMode="auto">
          <a:xfrm>
            <a:off x="64893" y="2263123"/>
            <a:ext cx="3734293" cy="429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4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ue brushstroke paint Royalty Free Vector Image">
            <a:extLst>
              <a:ext uri="{FF2B5EF4-FFF2-40B4-BE49-F238E27FC236}">
                <a16:creationId xmlns:a16="http://schemas.microsoft.com/office/drawing/2014/main" id="{D97F271F-00E3-4AFC-AC32-66F203E87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9" b="33419"/>
          <a:stretch/>
        </p:blipFill>
        <p:spPr bwMode="auto">
          <a:xfrm>
            <a:off x="182880" y="88490"/>
            <a:ext cx="11922596" cy="15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84C3B5B-E5FC-424B-B805-3C07D2F7D1CE}"/>
              </a:ext>
            </a:extLst>
          </p:cNvPr>
          <p:cNvSpPr/>
          <p:nvPr/>
        </p:nvSpPr>
        <p:spPr>
          <a:xfrm>
            <a:off x="1350952" y="480690"/>
            <a:ext cx="1004472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5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Każde Dziecko ma Prawo do: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267B303-D83B-4602-85B4-D76F9C2FFE31}"/>
              </a:ext>
            </a:extLst>
          </p:cNvPr>
          <p:cNvSpPr/>
          <p:nvPr/>
        </p:nvSpPr>
        <p:spPr>
          <a:xfrm>
            <a:off x="833269" y="6073410"/>
            <a:ext cx="106218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Do zadawania pytań i wypowiadania się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9DE8CFB-8E2A-4929-B66C-24FAF75E8084}"/>
              </a:ext>
            </a:extLst>
          </p:cNvPr>
          <p:cNvSpPr/>
          <p:nvPr/>
        </p:nvSpPr>
        <p:spPr>
          <a:xfrm>
            <a:off x="5864931" y="1511004"/>
            <a:ext cx="6000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Czuć się bezpiecznie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60510F4-E2D9-4329-AC6C-1243E8F8F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68" y="2200594"/>
            <a:ext cx="6181035" cy="3976273"/>
          </a:xfrm>
          <a:prstGeom prst="rect">
            <a:avLst/>
          </a:prstGeom>
        </p:spPr>
      </p:pic>
      <p:pic>
        <p:nvPicPr>
          <p:cNvPr id="13314" name="Picture 2" descr="Happy cute girl hugging dad love Premium Vector">
            <a:extLst>
              <a:ext uri="{FF2B5EF4-FFF2-40B4-BE49-F238E27FC236}">
                <a16:creationId xmlns:a16="http://schemas.microsoft.com/office/drawing/2014/main" id="{7F1674AE-DBF8-4930-BA5E-5F267BF6C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6047" r="15306" b="6788"/>
          <a:stretch/>
        </p:blipFill>
        <p:spPr bwMode="auto">
          <a:xfrm>
            <a:off x="8376575" y="2364869"/>
            <a:ext cx="2926590" cy="369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15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ue brushstroke paint Royalty Free Vector Image">
            <a:extLst>
              <a:ext uri="{FF2B5EF4-FFF2-40B4-BE49-F238E27FC236}">
                <a16:creationId xmlns:a16="http://schemas.microsoft.com/office/drawing/2014/main" id="{D97F271F-00E3-4AFC-AC32-66F203E87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9" b="33419"/>
          <a:stretch/>
        </p:blipFill>
        <p:spPr bwMode="auto">
          <a:xfrm>
            <a:off x="182880" y="88490"/>
            <a:ext cx="11922596" cy="15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84C3B5B-E5FC-424B-B805-3C07D2F7D1CE}"/>
              </a:ext>
            </a:extLst>
          </p:cNvPr>
          <p:cNvSpPr/>
          <p:nvPr/>
        </p:nvSpPr>
        <p:spPr>
          <a:xfrm>
            <a:off x="1350952" y="480690"/>
            <a:ext cx="1004472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5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Piosenka o Prawach Dziecka.</a:t>
            </a:r>
          </a:p>
        </p:txBody>
      </p:sp>
      <p:pic>
        <p:nvPicPr>
          <p:cNvPr id="3" name="Multimedia online 2" title="Piosenka o Prawach Dziecka 👪🏼👪 Piosenki dla dzieci - Mała Orkiestra Dni Naszych">
            <a:hlinkClick r:id="" action="ppaction://media"/>
            <a:extLst>
              <a:ext uri="{FF2B5EF4-FFF2-40B4-BE49-F238E27FC236}">
                <a16:creationId xmlns:a16="http://schemas.microsoft.com/office/drawing/2014/main" id="{97B53906-BCB0-4C35-B482-84C814614E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2233643"/>
            <a:ext cx="6096000" cy="3429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B97352A-631D-42AC-8183-A6B78B1AE5FF}"/>
              </a:ext>
            </a:extLst>
          </p:cNvPr>
          <p:cNvSpPr txBox="1"/>
          <p:nvPr/>
        </p:nvSpPr>
        <p:spPr>
          <a:xfrm>
            <a:off x="2729927" y="6007978"/>
            <a:ext cx="609698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600" dirty="0"/>
              <a:t>https://www.youtube.com/watch?v=Mudintn3BM4</a:t>
            </a:r>
          </a:p>
        </p:txBody>
      </p:sp>
    </p:spTree>
    <p:extLst>
      <p:ext uri="{BB962C8B-B14F-4D97-AF65-F5344CB8AC3E}">
        <p14:creationId xmlns:p14="http://schemas.microsoft.com/office/powerpoint/2010/main" val="315714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ężczyzna Rośnie Cykl życia | Premium Wektor">
            <a:extLst>
              <a:ext uri="{FF2B5EF4-FFF2-40B4-BE49-F238E27FC236}">
                <a16:creationId xmlns:a16="http://schemas.microsoft.com/office/drawing/2014/main" id="{04998B55-FD5F-471E-AA44-30290AD97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115" r="36345" b="2608"/>
          <a:stretch/>
        </p:blipFill>
        <p:spPr bwMode="auto">
          <a:xfrm>
            <a:off x="1566875" y="3144356"/>
            <a:ext cx="4379675" cy="315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iclo de vida de crecimiento femenino | Vector Premium">
            <a:extLst>
              <a:ext uri="{FF2B5EF4-FFF2-40B4-BE49-F238E27FC236}">
                <a16:creationId xmlns:a16="http://schemas.microsoft.com/office/drawing/2014/main" id="{CA72F251-BAD8-4945-9962-3DF270FBC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24" b="13422"/>
          <a:stretch/>
        </p:blipFill>
        <p:spPr bwMode="auto">
          <a:xfrm flipH="1">
            <a:off x="6658221" y="2607365"/>
            <a:ext cx="4695579" cy="333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wal 2">
            <a:extLst>
              <a:ext uri="{FF2B5EF4-FFF2-40B4-BE49-F238E27FC236}">
                <a16:creationId xmlns:a16="http://schemas.microsoft.com/office/drawing/2014/main" id="{D5F4F419-7782-4744-86C4-CA974562A4BC}"/>
              </a:ext>
            </a:extLst>
          </p:cNvPr>
          <p:cNvSpPr/>
          <p:nvPr/>
        </p:nvSpPr>
        <p:spPr>
          <a:xfrm>
            <a:off x="5073850" y="2256353"/>
            <a:ext cx="749219" cy="7020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37E8D103-9271-4E81-976D-12421ED534C1}"/>
              </a:ext>
            </a:extLst>
          </p:cNvPr>
          <p:cNvSpPr/>
          <p:nvPr/>
        </p:nvSpPr>
        <p:spPr>
          <a:xfrm>
            <a:off x="3756712" y="2698171"/>
            <a:ext cx="749219" cy="7020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D23A951C-DCA2-4FA5-B927-621061F01525}"/>
              </a:ext>
            </a:extLst>
          </p:cNvPr>
          <p:cNvSpPr/>
          <p:nvPr/>
        </p:nvSpPr>
        <p:spPr>
          <a:xfrm>
            <a:off x="2727522" y="3163551"/>
            <a:ext cx="749219" cy="7020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708713D6-F9BB-4166-B645-E815E00757BC}"/>
              </a:ext>
            </a:extLst>
          </p:cNvPr>
          <p:cNvSpPr/>
          <p:nvPr/>
        </p:nvSpPr>
        <p:spPr>
          <a:xfrm>
            <a:off x="1663040" y="3753806"/>
            <a:ext cx="749219" cy="7020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1A29733E-8CBD-45AE-8B5A-2815AD3CBC22}"/>
              </a:ext>
            </a:extLst>
          </p:cNvPr>
          <p:cNvSpPr/>
          <p:nvPr/>
        </p:nvSpPr>
        <p:spPr>
          <a:xfrm>
            <a:off x="6807278" y="2208175"/>
            <a:ext cx="749219" cy="7020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0BAF5559-E182-434C-972D-1DAF1FF47356}"/>
              </a:ext>
            </a:extLst>
          </p:cNvPr>
          <p:cNvSpPr/>
          <p:nvPr/>
        </p:nvSpPr>
        <p:spPr>
          <a:xfrm>
            <a:off x="8256791" y="2698171"/>
            <a:ext cx="749219" cy="7020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AF3E85BD-8115-4C49-883B-7F674C486196}"/>
              </a:ext>
            </a:extLst>
          </p:cNvPr>
          <p:cNvSpPr/>
          <p:nvPr/>
        </p:nvSpPr>
        <p:spPr>
          <a:xfrm>
            <a:off x="9343071" y="3221309"/>
            <a:ext cx="749219" cy="7020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05F42731-4D42-49C8-B725-1F00638F98ED}"/>
              </a:ext>
            </a:extLst>
          </p:cNvPr>
          <p:cNvSpPr/>
          <p:nvPr/>
        </p:nvSpPr>
        <p:spPr>
          <a:xfrm>
            <a:off x="10417052" y="3923332"/>
            <a:ext cx="749219" cy="7020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FFDF2DA-EAF0-40B3-9766-CB07F93FE890}"/>
              </a:ext>
            </a:extLst>
          </p:cNvPr>
          <p:cNvSpPr/>
          <p:nvPr/>
        </p:nvSpPr>
        <p:spPr>
          <a:xfrm>
            <a:off x="1847533" y="3827818"/>
            <a:ext cx="380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60CBB1B4-9DB6-4C62-805C-431E7D0CC749}"/>
              </a:ext>
            </a:extLst>
          </p:cNvPr>
          <p:cNvSpPr/>
          <p:nvPr/>
        </p:nvSpPr>
        <p:spPr>
          <a:xfrm>
            <a:off x="2816539" y="3215088"/>
            <a:ext cx="380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pl-PL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3A87B4B-C76F-43B6-8029-072138931B25}"/>
              </a:ext>
            </a:extLst>
          </p:cNvPr>
          <p:cNvSpPr/>
          <p:nvPr/>
        </p:nvSpPr>
        <p:spPr>
          <a:xfrm>
            <a:off x="3839324" y="2772183"/>
            <a:ext cx="57579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C5D0C33E-EAEB-432B-B290-6F43C5C03A71}"/>
              </a:ext>
            </a:extLst>
          </p:cNvPr>
          <p:cNvSpPr/>
          <p:nvPr/>
        </p:nvSpPr>
        <p:spPr>
          <a:xfrm>
            <a:off x="5144295" y="2330365"/>
            <a:ext cx="57579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C73B2839-C0AB-462A-8529-7FCF3A2EF7D3}"/>
              </a:ext>
            </a:extLst>
          </p:cNvPr>
          <p:cNvSpPr/>
          <p:nvPr/>
        </p:nvSpPr>
        <p:spPr>
          <a:xfrm>
            <a:off x="10601545" y="4012625"/>
            <a:ext cx="380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ACA50C3D-4D45-4BF6-B183-5179D7D05C17}"/>
              </a:ext>
            </a:extLst>
          </p:cNvPr>
          <p:cNvSpPr/>
          <p:nvPr/>
        </p:nvSpPr>
        <p:spPr>
          <a:xfrm>
            <a:off x="9527564" y="3289730"/>
            <a:ext cx="380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pl-PL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965341A6-9903-48D7-B583-717B2E93FBF1}"/>
              </a:ext>
            </a:extLst>
          </p:cNvPr>
          <p:cNvSpPr/>
          <p:nvPr/>
        </p:nvSpPr>
        <p:spPr>
          <a:xfrm>
            <a:off x="8312998" y="2750402"/>
            <a:ext cx="57579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BFEEC8A8-EBF5-42B3-8BC0-9A018772A118}"/>
              </a:ext>
            </a:extLst>
          </p:cNvPr>
          <p:cNvSpPr/>
          <p:nvPr/>
        </p:nvSpPr>
        <p:spPr>
          <a:xfrm>
            <a:off x="6881707" y="2282187"/>
            <a:ext cx="57579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</a:p>
        </p:txBody>
      </p:sp>
      <p:sp>
        <p:nvSpPr>
          <p:cNvPr id="2048" name="Prostokąt 2047">
            <a:extLst>
              <a:ext uri="{FF2B5EF4-FFF2-40B4-BE49-F238E27FC236}">
                <a16:creationId xmlns:a16="http://schemas.microsoft.com/office/drawing/2014/main" id="{65AE348D-8D20-4B8A-A157-EBACDA140892}"/>
              </a:ext>
            </a:extLst>
          </p:cNvPr>
          <p:cNvSpPr/>
          <p:nvPr/>
        </p:nvSpPr>
        <p:spPr>
          <a:xfrm>
            <a:off x="781802" y="1537261"/>
            <a:ext cx="107228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To każdy człowiek od urodzenia do ukończenia 18 roku życia.</a:t>
            </a:r>
          </a:p>
        </p:txBody>
      </p:sp>
      <p:pic>
        <p:nvPicPr>
          <p:cNvPr id="2049" name="Obraz 2048" descr="Obraz zawierający budynek, zachód słońca, ptak, samolot&#10;&#10;Opis wygenerowany automatycznie">
            <a:extLst>
              <a:ext uri="{FF2B5EF4-FFF2-40B4-BE49-F238E27FC236}">
                <a16:creationId xmlns:a16="http://schemas.microsoft.com/office/drawing/2014/main" id="{E53F9291-5E16-4F35-A45A-405CF6C85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216435"/>
            <a:ext cx="12192000" cy="113951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493D746-B0F3-4ADA-BAC5-3A5C0A061D79}"/>
              </a:ext>
            </a:extLst>
          </p:cNvPr>
          <p:cNvSpPr txBox="1"/>
          <p:nvPr/>
        </p:nvSpPr>
        <p:spPr>
          <a:xfrm>
            <a:off x="2816539" y="292457"/>
            <a:ext cx="10515600" cy="1128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Kto</a:t>
            </a:r>
            <a:r>
              <a:rPr lang="en-US" sz="45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to jest </a:t>
            </a:r>
            <a:r>
              <a:rPr lang="en-US" sz="45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dziecko</a:t>
            </a:r>
            <a:r>
              <a:rPr lang="en-US" sz="45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?</a:t>
            </a:r>
            <a:endParaRPr lang="en-US" sz="45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4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Prostokąt 2047">
            <a:extLst>
              <a:ext uri="{FF2B5EF4-FFF2-40B4-BE49-F238E27FC236}">
                <a16:creationId xmlns:a16="http://schemas.microsoft.com/office/drawing/2014/main" id="{65AE348D-8D20-4B8A-A157-EBACDA140892}"/>
              </a:ext>
            </a:extLst>
          </p:cNvPr>
          <p:cNvSpPr/>
          <p:nvPr/>
        </p:nvSpPr>
        <p:spPr>
          <a:xfrm>
            <a:off x="2621861" y="1537261"/>
            <a:ext cx="78376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b="1" dirty="0">
                <a:latin typeface="Cavolini" panose="03000502040302020204" pitchFamily="66" charset="0"/>
                <a:cs typeface="Cavolini" panose="03000502040302020204" pitchFamily="66" charset="0"/>
              </a:rPr>
              <a:t>Jest to zbiór zasad i sposobów postępowania wobec dzieci, który należy przestrzegać. Najważniejsze dokumenty, które gwarantują Dzieciom ich Prawa to:</a:t>
            </a:r>
            <a:endParaRPr lang="pl-P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Obraz 6" descr="Obraz zawierający budynek, zachód słońca, ptak, samolot&#10;&#10;Opis wygenerowany automatycznie">
            <a:extLst>
              <a:ext uri="{FF2B5EF4-FFF2-40B4-BE49-F238E27FC236}">
                <a16:creationId xmlns:a16="http://schemas.microsoft.com/office/drawing/2014/main" id="{EBDC711B-9E33-44DD-B7A1-2B25EBC43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68"/>
            <a:ext cx="12192000" cy="113951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73446F9-4333-4CCA-AE27-16B1727B0126}"/>
              </a:ext>
            </a:extLst>
          </p:cNvPr>
          <p:cNvSpPr txBox="1"/>
          <p:nvPr/>
        </p:nvSpPr>
        <p:spPr>
          <a:xfrm>
            <a:off x="2621860" y="246255"/>
            <a:ext cx="10515600" cy="1128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45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Czym są Prawa Dziecka</a:t>
            </a:r>
            <a:endParaRPr lang="en-US" sz="45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074" name="Picture 2" descr="PDF) Extraction of Words from the National ID Cards for Automated  Recognition">
            <a:extLst>
              <a:ext uri="{FF2B5EF4-FFF2-40B4-BE49-F238E27FC236}">
                <a16:creationId xmlns:a16="http://schemas.microsoft.com/office/drawing/2014/main" id="{1642FB9A-9A2B-431A-9ABF-FEF2CE95E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41" y="3953462"/>
            <a:ext cx="1700837" cy="24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DF) Extraction of Words from the National ID Cards for Automated  Recognition">
            <a:extLst>
              <a:ext uri="{FF2B5EF4-FFF2-40B4-BE49-F238E27FC236}">
                <a16:creationId xmlns:a16="http://schemas.microsoft.com/office/drawing/2014/main" id="{D97AC0E6-0D83-4D1A-9AFB-18EA7E54B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07" y="2420692"/>
            <a:ext cx="1700837" cy="24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DF) Extraction of Words from the National ID Cards for Automated  Recognition">
            <a:extLst>
              <a:ext uri="{FF2B5EF4-FFF2-40B4-BE49-F238E27FC236}">
                <a16:creationId xmlns:a16="http://schemas.microsoft.com/office/drawing/2014/main" id="{18E31B7F-2AAF-40E4-BBE4-E044023E6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37" y="3562620"/>
            <a:ext cx="1700837" cy="24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DF) Extraction of Words from the National ID Cards for Automated  Recognition">
            <a:extLst>
              <a:ext uri="{FF2B5EF4-FFF2-40B4-BE49-F238E27FC236}">
                <a16:creationId xmlns:a16="http://schemas.microsoft.com/office/drawing/2014/main" id="{38520DAC-E88B-4C3B-BCDC-55CD0604B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05" y="3818856"/>
            <a:ext cx="1700837" cy="24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DF) Extraction of Words from the National ID Cards for Automated  Recognition">
            <a:extLst>
              <a:ext uri="{FF2B5EF4-FFF2-40B4-BE49-F238E27FC236}">
                <a16:creationId xmlns:a16="http://schemas.microsoft.com/office/drawing/2014/main" id="{85FEC400-9FD3-4C5A-86F4-897B0F65B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554" y="2446594"/>
            <a:ext cx="1700837" cy="24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DF) Extraction of Words from the National ID Cards for Automated  Recognition">
            <a:extLst>
              <a:ext uri="{FF2B5EF4-FFF2-40B4-BE49-F238E27FC236}">
                <a16:creationId xmlns:a16="http://schemas.microsoft.com/office/drawing/2014/main" id="{DA91DEC2-3829-479F-A0F5-E3EF1D467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86" y="2595786"/>
            <a:ext cx="1700837" cy="24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lue brushstroke paint Royalty Free Vector Image">
            <a:extLst>
              <a:ext uri="{FF2B5EF4-FFF2-40B4-BE49-F238E27FC236}">
                <a16:creationId xmlns:a16="http://schemas.microsoft.com/office/drawing/2014/main" id="{FCFABA7D-7CF1-430D-82AC-C079E7609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9" b="33419"/>
          <a:stretch/>
        </p:blipFill>
        <p:spPr bwMode="auto">
          <a:xfrm>
            <a:off x="415139" y="2810645"/>
            <a:ext cx="3675390" cy="124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6ED36A24-F176-4FAC-B01E-4B2A19181AD1}"/>
              </a:ext>
            </a:extLst>
          </p:cNvPr>
          <p:cNvSpPr/>
          <p:nvPr/>
        </p:nvSpPr>
        <p:spPr>
          <a:xfrm>
            <a:off x="762248" y="3105834"/>
            <a:ext cx="30816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Konwencja o Prawach Dziecka</a:t>
            </a:r>
            <a:endParaRPr lang="pl-PL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Picture 2" descr="Blue brushstroke paint Royalty Free Vector Image">
            <a:extLst>
              <a:ext uri="{FF2B5EF4-FFF2-40B4-BE49-F238E27FC236}">
                <a16:creationId xmlns:a16="http://schemas.microsoft.com/office/drawing/2014/main" id="{965EFBC8-5C9A-4A7A-8B9D-2CF33D204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9" b="33419"/>
          <a:stretch/>
        </p:blipFill>
        <p:spPr bwMode="auto">
          <a:xfrm>
            <a:off x="4001560" y="4648760"/>
            <a:ext cx="3675390" cy="124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DBC595F6-96D9-4F0A-90D7-E07B5198B08F}"/>
              </a:ext>
            </a:extLst>
          </p:cNvPr>
          <p:cNvSpPr/>
          <p:nvPr/>
        </p:nvSpPr>
        <p:spPr>
          <a:xfrm>
            <a:off x="4250491" y="5091410"/>
            <a:ext cx="30816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Konstytucja RP</a:t>
            </a:r>
            <a:endParaRPr lang="pl-PL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9" name="Picture 2" descr="Blue brushstroke paint Royalty Free Vector Image">
            <a:extLst>
              <a:ext uri="{FF2B5EF4-FFF2-40B4-BE49-F238E27FC236}">
                <a16:creationId xmlns:a16="http://schemas.microsoft.com/office/drawing/2014/main" id="{A46172DA-1835-4797-9ECB-6A93475B7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9" b="33419"/>
          <a:stretch/>
        </p:blipFill>
        <p:spPr bwMode="auto">
          <a:xfrm>
            <a:off x="8250148" y="3048247"/>
            <a:ext cx="3675390" cy="124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id="{1A56417C-D08F-4496-8E7D-1747926ADBA3}"/>
              </a:ext>
            </a:extLst>
          </p:cNvPr>
          <p:cNvSpPr/>
          <p:nvPr/>
        </p:nvSpPr>
        <p:spPr>
          <a:xfrm>
            <a:off x="8550045" y="3369924"/>
            <a:ext cx="30816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Ustawa o Rzeczniku Praw Dziecka</a:t>
            </a:r>
            <a:endParaRPr lang="pl-PL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493D746-B0F3-4ADA-BAC5-3A5C0A061D79}"/>
              </a:ext>
            </a:extLst>
          </p:cNvPr>
          <p:cNvSpPr txBox="1"/>
          <p:nvPr/>
        </p:nvSpPr>
        <p:spPr>
          <a:xfrm>
            <a:off x="7041856" y="712205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Organizacją</a:t>
            </a:r>
            <a:r>
              <a:rPr lang="en-US" sz="3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zajmującą</a:t>
            </a:r>
            <a:r>
              <a:rPr lang="en-US" sz="3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się</a:t>
            </a:r>
            <a:r>
              <a:rPr lang="en-US" sz="3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ochroną</a:t>
            </a:r>
            <a:r>
              <a:rPr lang="en-US" sz="3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Praw</a:t>
            </a:r>
            <a:r>
              <a:rPr lang="en-US" sz="3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Dzieci</a:t>
            </a:r>
            <a:r>
              <a:rPr lang="en-US" sz="3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na</a:t>
            </a:r>
            <a:r>
              <a:rPr lang="en-US" sz="3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całym</a:t>
            </a:r>
            <a:r>
              <a:rPr lang="en-US" sz="3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świecie</a:t>
            </a:r>
            <a:r>
              <a:rPr lang="en-US" sz="3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jest </a:t>
            </a:r>
            <a:r>
              <a:rPr lang="en-US" sz="3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UNICEF.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UNICEF | Unicef logo, Popular logos, Unicef">
            <a:extLst>
              <a:ext uri="{FF2B5EF4-FFF2-40B4-BE49-F238E27FC236}">
                <a16:creationId xmlns:a16="http://schemas.microsoft.com/office/drawing/2014/main" id="{81249413-7445-4259-8FB7-E2443215F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"/>
          <a:stretch/>
        </p:blipFill>
        <p:spPr bwMode="auto">
          <a:xfrm>
            <a:off x="733507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Group of children students Royalty Free Vector Image">
            <a:extLst>
              <a:ext uri="{FF2B5EF4-FFF2-40B4-BE49-F238E27FC236}">
                <a16:creationId xmlns:a16="http://schemas.microsoft.com/office/drawing/2014/main" id="{19BB3EA8-8E4A-4AF3-A7A3-A05F1A659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6" r="-589" b="16870"/>
          <a:stretch/>
        </p:blipFill>
        <p:spPr bwMode="auto">
          <a:xfrm>
            <a:off x="6931698" y="3687788"/>
            <a:ext cx="4456804" cy="25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0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Group of children students Royalty Free Vector Image">
            <a:extLst>
              <a:ext uri="{FF2B5EF4-FFF2-40B4-BE49-F238E27FC236}">
                <a16:creationId xmlns:a16="http://schemas.microsoft.com/office/drawing/2014/main" id="{19BB3EA8-8E4A-4AF3-A7A3-A05F1A659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054"/>
          <a:stretch/>
        </p:blipFill>
        <p:spPr bwMode="auto">
          <a:xfrm>
            <a:off x="198741" y="2701905"/>
            <a:ext cx="5368551" cy="35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EDAF5D4-904B-4A2D-A00E-F0292451E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157" t="-18981" r="-1289" b="-4301"/>
          <a:stretch/>
        </p:blipFill>
        <p:spPr>
          <a:xfrm>
            <a:off x="5014454" y="2410448"/>
            <a:ext cx="6978805" cy="3890357"/>
          </a:xfrm>
          <a:prstGeom prst="rect">
            <a:avLst/>
          </a:prstGeom>
        </p:spPr>
      </p:pic>
      <p:pic>
        <p:nvPicPr>
          <p:cNvPr id="5" name="Obraz 4" descr="Obraz zawierający budynek, zachód słońca, ptak, samolot&#10;&#10;Opis wygenerowany automatycznie">
            <a:extLst>
              <a:ext uri="{FF2B5EF4-FFF2-40B4-BE49-F238E27FC236}">
                <a16:creationId xmlns:a16="http://schemas.microsoft.com/office/drawing/2014/main" id="{D329F43E-443D-4842-8BB3-801C932F6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122663"/>
            <a:ext cx="12188952" cy="171643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493D746-B0F3-4ADA-BAC5-3A5C0A061D79}"/>
              </a:ext>
            </a:extLst>
          </p:cNvPr>
          <p:cNvSpPr txBox="1"/>
          <p:nvPr/>
        </p:nvSpPr>
        <p:spPr>
          <a:xfrm>
            <a:off x="1146593" y="230468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4400" kern="1200" dirty="0">
                <a:solidFill>
                  <a:schemeClr val="tx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 Polsce ochrona Praw Dzieci zajmuje się Rzecznik Praw Dziecka</a:t>
            </a:r>
            <a:endParaRPr lang="en-US" sz="4400" b="1" kern="1200" dirty="0">
              <a:solidFill>
                <a:schemeClr val="tx1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9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13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554D828-3704-4298-90AD-EBF133CF3CB7}"/>
              </a:ext>
            </a:extLst>
          </p:cNvPr>
          <p:cNvSpPr txBox="1"/>
          <p:nvPr/>
        </p:nvSpPr>
        <p:spPr>
          <a:xfrm>
            <a:off x="157754" y="865228"/>
            <a:ext cx="4896572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„</a:t>
            </a:r>
            <a:r>
              <a:rPr lang="en-US" sz="34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Prawa</a:t>
            </a:r>
            <a:r>
              <a:rPr lang="en-US" sz="3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4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dziecka</a:t>
            </a:r>
            <a:r>
              <a:rPr lang="en-US" sz="3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” </a:t>
            </a:r>
            <a:endParaRPr lang="pl-PL" sz="3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- </a:t>
            </a:r>
            <a:r>
              <a:rPr lang="en-US" sz="34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Janusz</a:t>
            </a:r>
            <a:r>
              <a:rPr lang="en-US" sz="3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4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Korczak</a:t>
            </a:r>
            <a:endParaRPr lang="en-US" sz="3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3082" name="Rectangle 14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3" name="Rectangle 14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E1BF169-B1F9-483D-B747-1F192FFBEBE5}"/>
              </a:ext>
            </a:extLst>
          </p:cNvPr>
          <p:cNvSpPr txBox="1"/>
          <p:nvPr/>
        </p:nvSpPr>
        <p:spPr>
          <a:xfrm>
            <a:off x="-126033" y="2263821"/>
            <a:ext cx="5252203" cy="39684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Niech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się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wreszcie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każdy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dowie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rozpowie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w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świecie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całym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Że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dziecko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także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człowiek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yle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że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jeszcze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mały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Dlatego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ludzie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uczeni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Którym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za to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należą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się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brawa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Chcąc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wielu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dzieci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los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odmienić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Spisali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dla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was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mądre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prawa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Więc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je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na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co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dzień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od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święta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Spróbujcie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dobrze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zapamiętać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: </a:t>
            </a:r>
          </a:p>
        </p:txBody>
      </p:sp>
      <p:pic>
        <p:nvPicPr>
          <p:cNvPr id="3074" name="Picture 2" descr="Stock cartoon of a group of children Royalty Free Vector">
            <a:extLst>
              <a:ext uri="{FF2B5EF4-FFF2-40B4-BE49-F238E27FC236}">
                <a16:creationId xmlns:a16="http://schemas.microsoft.com/office/drawing/2014/main" id="{63370C79-A740-4C82-BE2C-C5DB06965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-7368" r="8241" b="11263"/>
          <a:stretch/>
        </p:blipFill>
        <p:spPr bwMode="auto">
          <a:xfrm>
            <a:off x="5308052" y="10"/>
            <a:ext cx="6883948" cy="6038389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6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E1BF169-B1F9-483D-B747-1F192FFBEBE5}"/>
              </a:ext>
            </a:extLst>
          </p:cNvPr>
          <p:cNvSpPr txBox="1"/>
          <p:nvPr/>
        </p:nvSpPr>
        <p:spPr>
          <a:xfrm>
            <a:off x="7511143" y="1816251"/>
            <a:ext cx="3811270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Nikt</a:t>
            </a:r>
            <a:r>
              <a:rPr lang="en-US" sz="2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2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mnie</a:t>
            </a:r>
            <a:r>
              <a:rPr lang="en-US" sz="2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2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siłą</a:t>
            </a:r>
            <a:r>
              <a:rPr lang="en-US" sz="2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2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nie</a:t>
            </a:r>
            <a:r>
              <a:rPr lang="en-US" sz="2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ma </a:t>
            </a:r>
            <a:r>
              <a:rPr lang="en-US" sz="2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prawa</a:t>
            </a:r>
            <a:r>
              <a:rPr lang="en-US" sz="2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2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zmuszać</a:t>
            </a:r>
            <a:r>
              <a:rPr lang="en-US" sz="2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do </a:t>
            </a:r>
            <a:r>
              <a:rPr lang="en-US" sz="2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niczego</a:t>
            </a:r>
            <a:r>
              <a:rPr lang="en-US" sz="2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, </a:t>
            </a:r>
            <a:endParaRPr lang="pl-PL" sz="24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</a:t>
            </a:r>
            <a:r>
              <a:rPr lang="en-US" sz="2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szczególnie</a:t>
            </a:r>
            <a:r>
              <a:rPr lang="en-US" sz="2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do </a:t>
            </a:r>
            <a:r>
              <a:rPr lang="en-US" sz="2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zrobienia</a:t>
            </a:r>
            <a:r>
              <a:rPr lang="en-US" sz="2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2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czegoś</a:t>
            </a:r>
            <a:r>
              <a:rPr lang="en-US" sz="2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2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niedobrego</a:t>
            </a:r>
            <a:r>
              <a:rPr lang="en-US" sz="2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4098" name="Picture 2" descr="Premium Vector | Kid bully friend bad behavior">
            <a:extLst>
              <a:ext uri="{FF2B5EF4-FFF2-40B4-BE49-F238E27FC236}">
                <a16:creationId xmlns:a16="http://schemas.microsoft.com/office/drawing/2014/main" id="{EBA15579-72CD-4C27-AF3E-C5AB14782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14426" r="-7" b="13190"/>
          <a:stretch/>
        </p:blipFill>
        <p:spPr bwMode="auto">
          <a:xfrm>
            <a:off x="176999" y="1486638"/>
            <a:ext cx="6992881" cy="506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budynek, zachód słońca, ptak, samolot&#10;&#10;Opis wygenerowany automatycznie">
            <a:extLst>
              <a:ext uri="{FF2B5EF4-FFF2-40B4-BE49-F238E27FC236}">
                <a16:creationId xmlns:a16="http://schemas.microsoft.com/office/drawing/2014/main" id="{01B27871-1B65-4158-B9BE-A6396018E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" y="210202"/>
            <a:ext cx="12192000" cy="113951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6E9FB04-3A4C-408C-8582-592D0E91D844}"/>
              </a:ext>
            </a:extLst>
          </p:cNvPr>
          <p:cNvSpPr txBox="1"/>
          <p:nvPr/>
        </p:nvSpPr>
        <p:spPr>
          <a:xfrm>
            <a:off x="1246238" y="410044"/>
            <a:ext cx="9520084" cy="717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„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Prawa</a:t>
            </a: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dziecka</a:t>
            </a: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” - 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Janusz</a:t>
            </a: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Korczak</a:t>
            </a:r>
            <a:endParaRPr lang="en-US" sz="3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8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E1BF169-B1F9-483D-B747-1F192FFBEBE5}"/>
              </a:ext>
            </a:extLst>
          </p:cNvPr>
          <p:cNvSpPr txBox="1"/>
          <p:nvPr/>
        </p:nvSpPr>
        <p:spPr>
          <a:xfrm>
            <a:off x="406010" y="2183022"/>
            <a:ext cx="3886072" cy="17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>
                <a:latin typeface="Cavolini" panose="03000502040302020204" pitchFamily="66" charset="0"/>
                <a:cs typeface="Cavolini" panose="03000502040302020204" pitchFamily="66" charset="0"/>
              </a:rPr>
              <a:t>Mogę uczyć się wszystkiego, co mnie zaciekawi 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latin typeface="Cavolini" panose="03000502040302020204" pitchFamily="66" charset="0"/>
                <a:cs typeface="Cavolini" panose="03000502040302020204" pitchFamily="66" charset="0"/>
              </a:rPr>
              <a:t>I mam prawo sam wybierać, z kim się będę bawić. </a:t>
            </a:r>
          </a:p>
        </p:txBody>
      </p:sp>
      <p:pic>
        <p:nvPicPr>
          <p:cNvPr id="5122" name="Picture 2" descr="Premium Vector | Happy cute kid boy and girl play slide together">
            <a:extLst>
              <a:ext uri="{FF2B5EF4-FFF2-40B4-BE49-F238E27FC236}">
                <a16:creationId xmlns:a16="http://schemas.microsoft.com/office/drawing/2014/main" id="{A1A470E1-9F37-4E4F-AF05-D0410B2AC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63" y="1679705"/>
            <a:ext cx="7640410" cy="479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budynek, zachód słońca, ptak, samolot&#10;&#10;Opis wygenerowany automatycznie">
            <a:extLst>
              <a:ext uri="{FF2B5EF4-FFF2-40B4-BE49-F238E27FC236}">
                <a16:creationId xmlns:a16="http://schemas.microsoft.com/office/drawing/2014/main" id="{2EA1351E-DD12-4E07-86AF-B2889F1FB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" y="210202"/>
            <a:ext cx="12192000" cy="113951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FBD7CAD-9165-42F7-B6C4-0585D3A87531}"/>
              </a:ext>
            </a:extLst>
          </p:cNvPr>
          <p:cNvSpPr txBox="1"/>
          <p:nvPr/>
        </p:nvSpPr>
        <p:spPr>
          <a:xfrm>
            <a:off x="1246238" y="410044"/>
            <a:ext cx="9520084" cy="717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„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Prawa</a:t>
            </a: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dziecka</a:t>
            </a: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” - 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Janusz</a:t>
            </a: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Korczak</a:t>
            </a:r>
            <a:endParaRPr lang="en-US" sz="3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8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E1BF169-B1F9-483D-B747-1F192FFBEBE5}"/>
              </a:ext>
            </a:extLst>
          </p:cNvPr>
          <p:cNvSpPr txBox="1"/>
          <p:nvPr/>
        </p:nvSpPr>
        <p:spPr>
          <a:xfrm>
            <a:off x="604741" y="2539014"/>
            <a:ext cx="4013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>
                <a:latin typeface="Cavolini" panose="03000502040302020204" pitchFamily="66" charset="0"/>
                <a:cs typeface="Cavolini" panose="03000502040302020204" pitchFamily="66" charset="0"/>
              </a:rPr>
              <a:t>Nikt nie może mnie poniżać, krzywdzić, bić, wyzywać, 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latin typeface="Cavolini" panose="03000502040302020204" pitchFamily="66" charset="0"/>
                <a:cs typeface="Cavolini" panose="03000502040302020204" pitchFamily="66" charset="0"/>
              </a:rPr>
              <a:t>I każdego mogę zawsze na ratunek wzywać.</a:t>
            </a:r>
          </a:p>
          <a:p>
            <a:r>
              <a:rPr lang="pl-PL" dirty="0"/>
              <a:t> </a:t>
            </a:r>
          </a:p>
        </p:txBody>
      </p:sp>
      <p:pic>
        <p:nvPicPr>
          <p:cNvPr id="6146" name="Picture 2" descr="Premium Vector | Mom angry to kid boy scare behind papa">
            <a:extLst>
              <a:ext uri="{FF2B5EF4-FFF2-40B4-BE49-F238E27FC236}">
                <a16:creationId xmlns:a16="http://schemas.microsoft.com/office/drawing/2014/main" id="{B6DFA495-E03E-4527-A00C-76B17A003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09" y="887672"/>
            <a:ext cx="59626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budynek, zachód słońca, ptak, samolot&#10;&#10;Opis wygenerowany automatycznie">
            <a:extLst>
              <a:ext uri="{FF2B5EF4-FFF2-40B4-BE49-F238E27FC236}">
                <a16:creationId xmlns:a16="http://schemas.microsoft.com/office/drawing/2014/main" id="{B74288BA-0EBC-4302-9487-94FDFC460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" y="210202"/>
            <a:ext cx="12192000" cy="113951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DE9DFE2-D8E0-49BD-8254-E4F97453CCE3}"/>
              </a:ext>
            </a:extLst>
          </p:cNvPr>
          <p:cNvSpPr txBox="1"/>
          <p:nvPr/>
        </p:nvSpPr>
        <p:spPr>
          <a:xfrm>
            <a:off x="1246238" y="410044"/>
            <a:ext cx="9520084" cy="717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„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Prawa</a:t>
            </a: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dziecka</a:t>
            </a: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” - 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Janusz</a:t>
            </a:r>
            <a:r>
              <a:rPr lang="en-US" sz="3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0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Korczak</a:t>
            </a:r>
            <a:endParaRPr lang="en-US" sz="3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494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412</Words>
  <Application>Microsoft Office PowerPoint</Application>
  <PresentationFormat>Panoramiczny</PresentationFormat>
  <Paragraphs>69</Paragraphs>
  <Slides>17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Cavolini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 Kłosińska</dc:creator>
  <cp:lastModifiedBy>Dominika Kłosińska</cp:lastModifiedBy>
  <cp:revision>3</cp:revision>
  <dcterms:created xsi:type="dcterms:W3CDTF">2020-11-14T10:01:34Z</dcterms:created>
  <dcterms:modified xsi:type="dcterms:W3CDTF">2020-11-14T10:49:55Z</dcterms:modified>
</cp:coreProperties>
</file>